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760" r:id="rId2"/>
  </p:sldMasterIdLst>
  <p:notesMasterIdLst>
    <p:notesMasterId r:id="rId15"/>
  </p:notesMasterIdLst>
  <p:sldIdLst>
    <p:sldId id="256" r:id="rId3"/>
    <p:sldId id="257" r:id="rId4"/>
    <p:sldId id="258" r:id="rId5"/>
    <p:sldId id="269" r:id="rId6"/>
    <p:sldId id="273" r:id="rId7"/>
    <p:sldId id="286" r:id="rId8"/>
    <p:sldId id="287" r:id="rId9"/>
    <p:sldId id="288" r:id="rId10"/>
    <p:sldId id="270" r:id="rId11"/>
    <p:sldId id="271" r:id="rId12"/>
    <p:sldId id="275" r:id="rId13"/>
    <p:sldId id="289" r:id="rId14"/>
  </p:sldIdLst>
  <p:sldSz cx="9144000" cy="6858000" type="screen4x3"/>
  <p:notesSz cx="6759575" cy="98679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FCE"/>
    <a:srgbClr val="0000FF"/>
    <a:srgbClr val="E5FEDE"/>
    <a:srgbClr val="FAFDCF"/>
    <a:srgbClr val="009900"/>
    <a:srgbClr val="FFCCFF"/>
    <a:srgbClr val="A6DDE4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99" d="100"/>
          <a:sy n="99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1670603674540687"/>
          <c:h val="0.832619568387284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'Линейная зависимость'!$A$2:$A$9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'Линейная зависимость'!$B$2:$B$9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45</c:v>
                </c:pt>
                <c:pt idx="6">
                  <c:v>50</c:v>
                </c:pt>
                <c:pt idx="7">
                  <c:v>55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478400"/>
        <c:axId val="253479936"/>
      </c:scatterChart>
      <c:valAx>
        <c:axId val="25347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3479936"/>
        <c:crosses val="autoZero"/>
        <c:crossBetween val="midCat"/>
      </c:valAx>
      <c:valAx>
        <c:axId val="253479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3478400"/>
        <c:crosses val="autoZero"/>
        <c:crossBetween val="midCat"/>
      </c:valAx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191704058970651"/>
          <c:y val="4.909902820124605E-2"/>
          <c:w val="0.85652875808106399"/>
          <c:h val="0.8622259024691237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7"/>
          </c:marker>
          <c:trendline>
            <c:trendlineType val="poly"/>
            <c:order val="2"/>
            <c:dispRSqr val="1"/>
            <c:dispEq val="1"/>
            <c:trendlineLbl>
              <c:layout>
                <c:manualLayout>
                  <c:x val="2.5373201976126612E-2"/>
                  <c:y val="-0.10286796936264098"/>
                </c:manualLayout>
              </c:layout>
              <c:numFmt formatCode="General" sourceLinked="0"/>
            </c:trendlineLbl>
          </c:trendline>
          <c:xVal>
            <c:numRef>
              <c:f>Лист1!$C$2:$C$19</c:f>
              <c:numCache>
                <c:formatCode>0.00</c:formatCode>
                <c:ptCount val="18"/>
                <c:pt idx="0">
                  <c:v>6.5189000000000004</c:v>
                </c:pt>
                <c:pt idx="1">
                  <c:v>6.4722999999999997</c:v>
                </c:pt>
                <c:pt idx="2">
                  <c:v>6.1276000000000002</c:v>
                </c:pt>
                <c:pt idx="3">
                  <c:v>6.1054000000000004</c:v>
                </c:pt>
                <c:pt idx="4">
                  <c:v>6.2009999999999996</c:v>
                </c:pt>
                <c:pt idx="5">
                  <c:v>6.6988000000000003</c:v>
                </c:pt>
                <c:pt idx="6">
                  <c:v>6.7088999999999999</c:v>
                </c:pt>
                <c:pt idx="7">
                  <c:v>6.9851999999999999</c:v>
                </c:pt>
                <c:pt idx="8">
                  <c:v>7.1818</c:v>
                </c:pt>
                <c:pt idx="9">
                  <c:v>7.2610000000000001</c:v>
                </c:pt>
                <c:pt idx="10">
                  <c:v>7.4035000000000002</c:v>
                </c:pt>
                <c:pt idx="11">
                  <c:v>7.6311</c:v>
                </c:pt>
                <c:pt idx="12">
                  <c:v>7.8571999999999997</c:v>
                </c:pt>
                <c:pt idx="13">
                  <c:v>7.9034000000000004</c:v>
                </c:pt>
                <c:pt idx="14">
                  <c:v>8.1140000000000008</c:v>
                </c:pt>
                <c:pt idx="15">
                  <c:v>8.3016000000000005</c:v>
                </c:pt>
                <c:pt idx="16">
                  <c:v>8.5070999999999994</c:v>
                </c:pt>
                <c:pt idx="17">
                  <c:v>8.5760000000000005</c:v>
                </c:pt>
              </c:numCache>
            </c:numRef>
          </c:xVal>
          <c:yVal>
            <c:numRef>
              <c:f>Лист1!$B$2:$B$19</c:f>
              <c:numCache>
                <c:formatCode>0.00</c:formatCode>
                <c:ptCount val="18"/>
                <c:pt idx="0">
                  <c:v>90.88</c:v>
                </c:pt>
                <c:pt idx="1">
                  <c:v>109.04519999999999</c:v>
                </c:pt>
                <c:pt idx="2">
                  <c:v>115.0017</c:v>
                </c:pt>
                <c:pt idx="3">
                  <c:v>135.0754</c:v>
                </c:pt>
                <c:pt idx="4">
                  <c:v>174.68199999999999</c:v>
                </c:pt>
                <c:pt idx="5">
                  <c:v>218.7724</c:v>
                </c:pt>
                <c:pt idx="6">
                  <c:v>254.14160000000001</c:v>
                </c:pt>
                <c:pt idx="7">
                  <c:v>309.34129999999999</c:v>
                </c:pt>
                <c:pt idx="8">
                  <c:v>391.00380000000001</c:v>
                </c:pt>
                <c:pt idx="9">
                  <c:v>501.1275</c:v>
                </c:pt>
                <c:pt idx="10">
                  <c:v>667.21159999999998</c:v>
                </c:pt>
                <c:pt idx="11">
                  <c:v>829.86530000000005</c:v>
                </c:pt>
                <c:pt idx="12">
                  <c:v>1024.1750999999999</c:v>
                </c:pt>
                <c:pt idx="13">
                  <c:v>1056.8035</c:v>
                </c:pt>
                <c:pt idx="14">
                  <c:v>1336.4658999999999</c:v>
                </c:pt>
                <c:pt idx="15">
                  <c:v>1665.1023</c:v>
                </c:pt>
                <c:pt idx="16">
                  <c:v>1807.0494000000001</c:v>
                </c:pt>
                <c:pt idx="17">
                  <c:v>1967.4938999999999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679680"/>
        <c:axId val="63995904"/>
      </c:scatterChart>
      <c:valAx>
        <c:axId val="42679680"/>
        <c:scaling>
          <c:orientation val="minMax"/>
          <c:min val="6"/>
        </c:scaling>
        <c:delete val="0"/>
        <c:axPos val="b"/>
        <c:numFmt formatCode="0.00" sourceLinked="1"/>
        <c:majorTickMark val="out"/>
        <c:minorTickMark val="none"/>
        <c:tickLblPos val="nextTo"/>
        <c:crossAx val="63995904"/>
        <c:crosses val="autoZero"/>
        <c:crossBetween val="midCat"/>
      </c:valAx>
      <c:valAx>
        <c:axId val="63995904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crossAx val="42679680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03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3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687888"/>
            <a:ext cx="54070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03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EEA238-4A4A-45B5-A61B-1A835418550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016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1945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9456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BB46CCD-171A-4254-8500-5BC72542A1B6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9456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56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36F87-3760-4A54-A041-AF4384C4AEC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777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65263-800E-4ED2-A3EF-1F7B32DCBA6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23583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B0DAD-6A7A-421D-8031-8A6A192A1E0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8581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3FDC0-9465-4D39-A280-C554C7F438C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15406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B52AA-E3ED-4FEA-B95C-038277BF49B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8148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68D52-E35D-4164-9380-981A6CC1A0E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887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52357-CAB4-423B-AFC1-392E70A1566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1404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B379F-A0CF-469F-A07C-2ED0184B694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97807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4E470-5377-48F6-AE27-BB10AB479D9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0371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090E0-F4ED-42EA-9097-1B83992EA03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7199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232385F-20BB-49EF-8EAF-21C67234FFE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41269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CF8F1C-D80A-4299-950E-67169614AB82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345094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345095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345096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45097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45098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5099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1000 w 1000"/>
                <a:gd name="T3" fmla="*/ 0 h 1000"/>
                <a:gd name="T4" fmla="*/ 1000 w 1000"/>
                <a:gd name="T5" fmla="*/ 1000 h 1000"/>
                <a:gd name="T6" fmla="*/ 0 w 1000"/>
                <a:gd name="T7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51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3CA62-B983-4EA1-BD78-0B8AB51A79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2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453D9-BB39-44CC-A1B9-BE961AC681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7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B24A0-B49F-4F92-844D-A15C9D2EB9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662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39A9-F588-4F61-A2C1-C94BCEBEE0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974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D736D-4981-43C5-8CB3-D9322230A2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3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1B27-F816-4EEA-9BE9-47FE713A95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51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034C1-1AA2-4BF6-B4FE-0EA0F1487BC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655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922B8-95D3-4EDD-A626-BE332BFD36B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22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FC7A1-A743-4DC4-8C35-6114D9510C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428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7326B-C858-411C-A8EA-9C0866FFC42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ru-RU" alt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2BE40620-567E-4EC7-9EDC-C904E838AE91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9354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94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3440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40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40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3440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3440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7953E54-2AF5-413A-B104-1E8C1698F0B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44073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4074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1.xml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66"/>
            </a:gs>
            <a:gs pos="50000">
              <a:srgbClr val="FFCC66">
                <a:gamma/>
                <a:tint val="3922"/>
                <a:invGamma/>
              </a:srgbClr>
            </a:gs>
            <a:gs pos="100000">
              <a:srgbClr val="FFCC66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3140968"/>
            <a:ext cx="8424863" cy="431800"/>
          </a:xfrm>
        </p:spPr>
        <p:txBody>
          <a:bodyPr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Лекция </a:t>
            </a:r>
            <a:br>
              <a:rPr lang="ru-RU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 тему:</a:t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«</a:t>
            </a: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Корреляционный анализ статистических данных</a:t>
            </a: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  <a: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4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9388" y="77789"/>
            <a:ext cx="8785225" cy="119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ru-RU" sz="1400" dirty="0" smtClean="0"/>
              <a:t>Школа бизнеса и предпринимательства</a:t>
            </a:r>
            <a:endParaRPr lang="ru-RU" sz="1400" dirty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99"/>
            </a:gs>
            <a:gs pos="50000">
              <a:srgbClr val="FFFFD9"/>
            </a:gs>
            <a:gs pos="100000">
              <a:srgbClr val="FF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333374"/>
            <a:ext cx="8137525" cy="1118353"/>
          </a:xfrm>
        </p:spPr>
        <p:txBody>
          <a:bodyPr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1700808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 Вопрос: </a:t>
            </a:r>
            <a:r>
              <a:rPr lang="ru-RU" sz="2400" dirty="0" smtClean="0"/>
              <a:t>«</a:t>
            </a:r>
            <a:r>
              <a:rPr lang="ru-RU" sz="2400" dirty="0" smtClean="0"/>
              <a:t>Назначение КА, виды коэффициентов корреляции. Интерпретация коэффициентов корреляции</a:t>
            </a:r>
            <a:r>
              <a:rPr lang="ru-RU" sz="2400" dirty="0" smtClean="0"/>
              <a:t>»</a:t>
            </a:r>
            <a:endParaRPr lang="ru-RU" sz="2400" dirty="0" smtClean="0"/>
          </a:p>
          <a:p>
            <a:pPr algn="just"/>
            <a:r>
              <a:rPr lang="ru-RU" sz="2400" dirty="0" smtClean="0"/>
              <a:t>2 Вопрос: </a:t>
            </a:r>
            <a:r>
              <a:rPr lang="ru-RU" sz="2400" dirty="0" smtClean="0"/>
              <a:t>«</a:t>
            </a:r>
            <a:r>
              <a:rPr lang="ru-RU" sz="2400" dirty="0" smtClean="0"/>
              <a:t>Корреляция между качественными переменными</a:t>
            </a:r>
            <a:r>
              <a:rPr lang="ru-RU" sz="2400" dirty="0" smtClean="0"/>
              <a:t>»</a:t>
            </a:r>
            <a:endParaRPr lang="ru-RU" sz="2400" dirty="0" smtClean="0"/>
          </a:p>
          <a:p>
            <a:pPr algn="just"/>
            <a:r>
              <a:rPr lang="ru-RU" sz="2400" dirty="0" smtClean="0"/>
              <a:t>3 Вопрос: </a:t>
            </a:r>
            <a:r>
              <a:rPr lang="ru-RU" sz="2400" dirty="0" smtClean="0"/>
              <a:t>«</a:t>
            </a:r>
            <a:r>
              <a:rPr lang="ru-RU" sz="2400" dirty="0" smtClean="0"/>
              <a:t>Корреляция между количественными переменными</a:t>
            </a:r>
            <a:r>
              <a:rPr lang="ru-RU" sz="2400" dirty="0" smtClean="0"/>
              <a:t>»</a:t>
            </a:r>
          </a:p>
          <a:p>
            <a:pPr algn="just"/>
            <a:r>
              <a:rPr lang="ru-RU" sz="2400" dirty="0" smtClean="0"/>
              <a:t>4 Вопрос: «Корреляция между ранговыми переменными»</a:t>
            </a:r>
          </a:p>
          <a:p>
            <a:pPr algn="just"/>
            <a:r>
              <a:rPr lang="ru-RU" sz="2400" dirty="0" smtClean="0"/>
              <a:t>5 Вопрос: «Частные коэффициенты корреляции»</a:t>
            </a: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1800" b="1" kern="1200" dirty="0"/>
              <a:t>Назначение КА, виды коэффициентов корреляции. Интерпретация коэффициентов корреляции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97143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 – это анализ </a:t>
            </a:r>
            <a:r>
              <a:rPr lang="ru-RU" dirty="0" err="1" smtClean="0"/>
              <a:t>стат</a:t>
            </a:r>
            <a:r>
              <a:rPr lang="ru-RU" dirty="0" smtClean="0"/>
              <a:t> данных, направленный на выявление взаимосвязи явлений, процессов, показателей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7524" y="1574015"/>
            <a:ext cx="8316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Взаимосвязь показателей выявляется с помощью коэффициентов корреляции.  </a:t>
            </a:r>
            <a:r>
              <a:rPr lang="en-US" sz="3600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335699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2220346"/>
            <a:ext cx="858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Коэффициенты корреляции</a:t>
            </a:r>
            <a:endParaRPr lang="ru-RU" sz="14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744868"/>
              </p:ext>
            </p:extLst>
          </p:nvPr>
        </p:nvGraphicFramePr>
        <p:xfrm>
          <a:off x="971600" y="2207631"/>
          <a:ext cx="7272808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388"/>
                <a:gridCol w="51264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Виды коэффициентов корреляции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Название коэффициентов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парные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- между</a:t>
                      </a:r>
                      <a:r>
                        <a:rPr lang="ru-RU" sz="1400" baseline="0" dirty="0" smtClean="0"/>
                        <a:t> качественными переменными (коэффициент контингенции, коэффициент ассоциации, коэффициент корреляции Пирсона)</a:t>
                      </a:r>
                    </a:p>
                    <a:p>
                      <a:pPr algn="l"/>
                      <a:r>
                        <a:rPr lang="ru-RU" sz="1400" baseline="0" dirty="0" smtClean="0"/>
                        <a:t>- между количественными переменными (коэффициент линейной корреляции, корреляционное отношение)</a:t>
                      </a:r>
                    </a:p>
                    <a:p>
                      <a:pPr algn="l"/>
                      <a:r>
                        <a:rPr lang="ru-RU" sz="1400" baseline="0" dirty="0" smtClean="0"/>
                        <a:t>- между ранговыми переменными (коэффициент ранговой корреляции Спирмена, коэффициент </a:t>
                      </a:r>
                      <a:r>
                        <a:rPr lang="ru-RU" sz="1400" baseline="0" dirty="0" err="1" smtClean="0"/>
                        <a:t>конкордации</a:t>
                      </a:r>
                      <a:r>
                        <a:rPr lang="ru-RU" sz="1400" baseline="0" dirty="0" smtClean="0"/>
                        <a:t>)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множественные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Между количественными</a:t>
                      </a:r>
                      <a:r>
                        <a:rPr lang="ru-RU" sz="1400" baseline="0" dirty="0" smtClean="0"/>
                        <a:t> переменными (коэффициент линейной корреляции, коэффициент нелинейной корреляции (корреляционное отношение))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частные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В основном разработаны для выявления тесноты линейной связи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2400" b="1" dirty="0" smtClean="0"/>
              <a:t>Парные</a:t>
            </a:r>
            <a:r>
              <a:rPr lang="ru-RU" sz="1800" b="1" dirty="0" smtClean="0"/>
              <a:t> коэффициенты корреляции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показывают  тесноту и направление связи между </a:t>
            </a:r>
            <a:r>
              <a:rPr lang="ru-RU" sz="3200" b="1" dirty="0" smtClean="0"/>
              <a:t>двумя</a:t>
            </a:r>
            <a:r>
              <a:rPr lang="ru-RU" sz="1800" b="1" dirty="0" smtClean="0"/>
              <a:t> переменными (показателями)</a:t>
            </a:r>
            <a:br>
              <a:rPr lang="ru-RU" sz="1800" b="1" dirty="0" smtClean="0"/>
            </a:br>
            <a:r>
              <a:rPr lang="ru-RU" sz="1800" b="1" dirty="0" smtClean="0"/>
              <a:t>Особенность этих коэффициентов – </a:t>
            </a:r>
            <a:r>
              <a:rPr lang="ru-RU" sz="2400" b="1" dirty="0" smtClean="0"/>
              <a:t>не</a:t>
            </a:r>
            <a:r>
              <a:rPr lang="ru-RU" sz="1800" b="1" dirty="0" smtClean="0"/>
              <a:t> показывают связь в чистом виде, т.е. не учитывается влияние всех возможных других факторов.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>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</a:t>
            </a: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6213092"/>
                  </p:ext>
                </p:extLst>
              </p:nvPr>
            </p:nvGraphicFramePr>
            <p:xfrm>
              <a:off x="395534" y="2276872"/>
              <a:ext cx="8514312" cy="37444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56186"/>
                    <a:gridCol w="1656184"/>
                    <a:gridCol w="3024336"/>
                    <a:gridCol w="2177606"/>
                  </a:tblGrid>
                  <a:tr h="12666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Виды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парных коэффициентов корреляции (для количественных переменных)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Что показывает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коэффициент?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Формула для расчета коэффициента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Важная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особенность коэффициента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1203356"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Парный линейный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Тесноту (степень, силу)  и направление линейной связи, т.е. насколько связь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близка к линейной. 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R</a:t>
                          </a:r>
                          <a:r>
                            <a:rPr lang="ru-RU" sz="1200" dirty="0" err="1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лин</a:t>
                          </a:r>
                          <a:r>
                            <a:rPr lang="ru-RU" sz="1200" dirty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1200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̅"/>
                                      <m:ctrlPr>
                                        <a:rPr lang="ru-RU" sz="1200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𝑋𝑌</m:t>
                                      </m:r>
                                    </m:e>
                                  </m:acc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−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ru-RU" sz="1200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𝑋</m:t>
                                      </m:r>
                                      <m:r>
                                        <a:rPr lang="en-US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 </m:t>
                                      </m:r>
                                    </m:e>
                                  </m:acc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∙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ru-RU" sz="1200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𝑌</m:t>
                                      </m:r>
                                    </m:e>
                                  </m:acc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sz="1200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ru-RU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ru-RU" sz="12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 ∙ </m:t>
                                  </m:r>
                                  <m:sSub>
                                    <m:sSubPr>
                                      <m:ctrlPr>
                                        <a:rPr lang="ru-RU" sz="1200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ru-RU" sz="12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𝑦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Может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быть рассчитан до построения математической модели зависимости одного показателя от другого. Знак имеет значение и показывает направление связи.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1274369"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Парный нелинейный (корреляционное отношение)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Тесноту (степень, силу) нелинейной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связи 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 = </a:t>
                          </a:r>
                          <a:r>
                            <a:rPr lang="en-US" sz="12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ru-RU" sz="1200" i="1"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ru-RU" sz="1200" i="1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sz="1200" b="0" i="1" smtClean="0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  <m:t>Дисперсия расчетных </m:t>
                                      </m:r>
                                      <m:d>
                                        <m:dPr>
                                          <m:ctrlPr>
                                            <a:rPr lang="ru-RU" sz="1200" b="0" i="1" smtClean="0">
                                              <a:effectLst/>
                                              <a:latin typeface="Cambria Math"/>
                                              <a:cs typeface="Times New Roman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ru-RU" sz="1200" b="0" i="1" smtClean="0">
                                              <a:effectLst/>
                                              <a:latin typeface="Cambria Math"/>
                                              <a:cs typeface="Times New Roman"/>
                                            </a:rPr>
                                            <m:t>теоретических</m:t>
                                          </m:r>
                                        </m:e>
                                      </m:d>
                                      <m:r>
                                        <a:rPr lang="ru-RU" sz="1200" b="0" i="1" smtClean="0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  <m:t>значений </m:t>
                                      </m:r>
                                      <m:r>
                                        <a:rPr lang="en-US" sz="1200" b="0" i="1" smtClean="0">
                                          <a:effectLst/>
                                          <a:latin typeface="Cambria Math"/>
                                          <a:cs typeface="Times New Roman"/>
                                        </a:rPr>
                                        <m:t>𝑌</m:t>
                                      </m:r>
                                    </m:num>
                                    <m:den>
                                      <m:r>
                                        <a:rPr lang="ru-RU" sz="1200" b="0" i="1" smtClean="0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Дисперсия фактических значений </m:t>
                                      </m:r>
                                      <m:r>
                                        <a:rPr lang="en-US" sz="1200" b="0" i="1" smtClean="0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𝑌</m:t>
                                      </m:r>
                                    </m:den>
                                  </m:f>
                                </m:e>
                              </m:rad>
                            </m:oMath>
                          </a14:m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 рассчитывается после построения математической модели зависимости одного показателя от другого. КО не показывает направление связи, а только степень связи.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6213092"/>
                  </p:ext>
                </p:extLst>
              </p:nvPr>
            </p:nvGraphicFramePr>
            <p:xfrm>
              <a:off x="395534" y="2276872"/>
              <a:ext cx="8514312" cy="37444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56186"/>
                    <a:gridCol w="1656184"/>
                    <a:gridCol w="3024336"/>
                    <a:gridCol w="2177606"/>
                  </a:tblGrid>
                  <a:tr h="12666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Виды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парных коэффициентов корреляции (для количественных переменных)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Что показывает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коэффициент?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Формула для расчета коэффициента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Важная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особенность коэффициента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1203356"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Парный линейный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Тесноту (степень, силу)  и направление линейной связи, т.е. насколько связь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близка к линейной. 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9457" t="-106091" r="-71831" b="-106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Может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быть рассчитан до построения математической модели зависимости одного показателя от другого. Знак имеет значение и показывает направление связи.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1274369"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Парный нелинейный (корреляционное отношение)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Тесноту (степень, силу) нелинейной</a:t>
                          </a:r>
                          <a:r>
                            <a:rPr lang="ru-RU" sz="120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связи 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9457" t="-194258" r="-718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КО рассчитывается после построения математической модели зависимости одного показателя от другого. КО не показывает направление связи, а только степень связи.</a:t>
                          </a:r>
                          <a:endParaRPr lang="ru-RU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16971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68838" y="234122"/>
            <a:ext cx="8229600" cy="647700"/>
          </a:xfrm>
        </p:spPr>
        <p:txBody>
          <a:bodyPr/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</a:t>
            </a: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6952" y="44624"/>
            <a:ext cx="8442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Задание на закрепление материала по коэффициенту линейной корреляции </a:t>
            </a:r>
            <a:endParaRPr lang="ru-RU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710777"/>
                  </p:ext>
                </p:extLst>
              </p:nvPr>
            </p:nvGraphicFramePr>
            <p:xfrm>
              <a:off x="323528" y="413956"/>
              <a:ext cx="8424936" cy="63736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9591"/>
                    <a:gridCol w="1429230"/>
                    <a:gridCol w="1354006"/>
                    <a:gridCol w="1128340"/>
                    <a:gridCol w="1579674"/>
                    <a:gridCol w="1654095"/>
                  </a:tblGrid>
                  <a:tr h="7755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Область</a:t>
                          </a:r>
                          <a:endParaRPr lang="ru-RU" sz="1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Число промышленных предприятий и </a:t>
                          </a:r>
                          <a:r>
                            <a:rPr lang="ru-RU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производств (Х) </a:t>
                          </a:r>
                          <a:endParaRPr lang="ru-RU" sz="1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Уровень безработицы, </a:t>
                          </a:r>
                          <a:r>
                            <a:rPr lang="ru-RU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% (</a:t>
                          </a: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Y)</a:t>
                          </a:r>
                          <a:endParaRPr lang="ru-RU" sz="1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  <m:t>𝑋𝑌</m:t>
                                    </m:r>
                                  </m:e>
                                </m:d>
                                <m:r>
                                  <a:rPr kumimoji="0" lang="ru-RU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среднее</m:t>
                                </m:r>
                              </m:oMath>
                            </m:oMathPara>
                          </a14:m>
                          <a:endParaRPr lang="ru-RU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BR" sz="1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𝑿𝒊</m:t>
                                        </m:r>
                                        <m:r>
                                          <a:rPr lang="en-US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 −</m:t>
                                        </m:r>
                                        <m:r>
                                          <a:rPr lang="en-US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𝑿</m:t>
                                        </m:r>
                                        <m:r>
                                          <a:rPr lang="ru-RU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среднее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ru-RU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pt-BR" sz="1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kumimoji="0" lang="pt-BR" sz="1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kumimoji="0" lang="en-US" sz="1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𝒀</m:t>
                                        </m:r>
                                        <m:r>
                                          <a:rPr kumimoji="0" lang="en-US" sz="1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𝒊</m:t>
                                        </m:r>
                                        <m:r>
                                          <a:rPr kumimoji="0" lang="en-US" sz="1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 −</m:t>
                                        </m:r>
                                        <m:r>
                                          <a:rPr kumimoji="0" lang="en-US" sz="1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𝒀</m:t>
                                        </m:r>
                                        <m:r>
                                          <a:rPr kumimoji="0" lang="ru-RU" sz="1200" b="1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среднее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kumimoji="0" lang="ru-RU" sz="1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1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endParaRPr lang="ru-RU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17416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 err="1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Акмолинская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108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5,3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1836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Актюбинская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116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4,9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190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Алматинская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165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4,8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3473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Атырауская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64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5,8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Западно-Казахстанская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64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5,7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1961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Жамбылская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81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4031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Карагандинская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254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4,9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1249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Костанайская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111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18468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Кызылординская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71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2887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Мангистауская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108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306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Южно-Казахстанская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144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1602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Павлодарская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114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4,8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Северо-Казахстанская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72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Восточно-Казахстанская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178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275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г. Астана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67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5,4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г. Алматы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167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4,7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0240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 , т.е. получаем дисперсию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среднем, т.е.</a:t>
                          </a:r>
                          <a:r>
                            <a:rPr lang="ru-RU" sz="1100" baseline="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 получаем дисперсию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710777"/>
                  </p:ext>
                </p:extLst>
              </p:nvPr>
            </p:nvGraphicFramePr>
            <p:xfrm>
              <a:off x="323528" y="413956"/>
              <a:ext cx="8424936" cy="63736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9591"/>
                    <a:gridCol w="1429230"/>
                    <a:gridCol w="1354006"/>
                    <a:gridCol w="1128340"/>
                    <a:gridCol w="1579674"/>
                    <a:gridCol w="1654095"/>
                  </a:tblGrid>
                  <a:tr h="84124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Область</a:t>
                          </a:r>
                          <a:endParaRPr lang="ru-RU" sz="1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Число промышленных предприятий и </a:t>
                          </a:r>
                          <a:r>
                            <a:rPr lang="ru-RU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производств (Х) </a:t>
                          </a:r>
                          <a:endParaRPr lang="ru-RU" sz="1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Уровень безработицы, </a:t>
                          </a:r>
                          <a:r>
                            <a:rPr lang="ru-RU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% (</a:t>
                          </a:r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Y)</a:t>
                          </a:r>
                          <a:endParaRPr lang="ru-RU" sz="1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58065" t="-4348" r="-285484" b="-6688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28958" t="-4348" r="-105019" b="-6688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9963" t="-4348" r="-369" b="-668841"/>
                          </a:stretch>
                        </a:blip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 err="1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Акмолинская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108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5,3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Актюбинская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116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4,9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Алматинская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165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4,8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Атырауская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64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5,8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Западно-Казахстанская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64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5,7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Жамбылская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81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Карагандинская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254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4,9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Костанайская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111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Кызылординская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71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Мангистауская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108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Южно-Казахстанская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144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Павлодарская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114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4,8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Северо-Казахстанская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72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Восточно-Казахстанская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178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г. Астана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67</a:t>
                          </a:r>
                          <a:endParaRPr lang="ru-RU" sz="12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5,4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г. Алматы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167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ea typeface="Times New Roman"/>
                              <a:cs typeface="Times New Roman"/>
                            </a:rPr>
                            <a:t>4,7</a:t>
                          </a:r>
                          <a:endParaRPr lang="ru-RU" sz="12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 sz="1200" dirty="0"/>
                        </a:p>
                      </a:txBody>
                      <a:tcPr/>
                    </a:tc>
                  </a:tr>
                  <a:tr h="4615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 , т.е. получаем дисперсию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10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В среднем, т.е.</a:t>
                          </a:r>
                          <a:r>
                            <a:rPr lang="ru-RU" sz="1100" baseline="0" dirty="0" smtClean="0">
                              <a:effectLst/>
                              <a:latin typeface="Times New Roman" panose="02020603050405020304" pitchFamily="18" charset="0"/>
                              <a:ea typeface="Calibri"/>
                              <a:cs typeface="Times New Roman" panose="02020603050405020304" pitchFamily="18" charset="0"/>
                            </a:rPr>
                            <a:t> получаем дисперсию</a:t>
                          </a:r>
                          <a:endParaRPr lang="ru-RU" sz="1100" dirty="0">
                            <a:effectLst/>
                            <a:latin typeface="Times New Roman" panose="02020603050405020304" pitchFamily="18" charset="0"/>
                            <a:ea typeface="Calibri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469438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2400" b="1" dirty="0" smtClean="0"/>
              <a:t>Этапы расчета парного нелинейного коэффициента корреляции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516860"/>
              </p:ext>
            </p:extLst>
          </p:nvPr>
        </p:nvGraphicFramePr>
        <p:xfrm>
          <a:off x="899592" y="1397000"/>
          <a:ext cx="7416824" cy="4120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332"/>
                <a:gridCol w="6161492"/>
              </a:tblGrid>
              <a:tr h="3968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этапа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96803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Логически определить какая переменная Х,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а какая </a:t>
                      </a:r>
                      <a:r>
                        <a:rPr lang="en-US" baseline="0" dirty="0" smtClean="0"/>
                        <a:t>Y</a:t>
                      </a:r>
                      <a:endParaRPr lang="ru-RU" dirty="0"/>
                    </a:p>
                  </a:txBody>
                  <a:tcPr/>
                </a:tc>
              </a:tr>
              <a:tr h="978419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Построить</a:t>
                      </a:r>
                      <a:r>
                        <a:rPr lang="ru-RU" baseline="0" dirty="0" smtClean="0"/>
                        <a:t> точечную диаграмму по имеющимся статистическим данным рассматриваемых переменных (показателей)</a:t>
                      </a:r>
                      <a:endParaRPr lang="ru-RU" dirty="0"/>
                    </a:p>
                  </a:txBody>
                  <a:tcPr/>
                </a:tc>
              </a:tr>
              <a:tr h="978419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По характеру распределения точек визуально</a:t>
                      </a:r>
                      <a:r>
                        <a:rPr lang="ru-RU" baseline="0" dirty="0" smtClean="0"/>
                        <a:t> определить вид зависимости (линейная, гиперболическая …..)</a:t>
                      </a:r>
                      <a:endParaRPr lang="ru-RU" dirty="0"/>
                    </a:p>
                  </a:txBody>
                  <a:tcPr/>
                </a:tc>
              </a:tr>
              <a:tr h="684893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Построить модель зависимости (метод центральных точек, метод наименьших квадратов)</a:t>
                      </a:r>
                      <a:endParaRPr lang="ru-RU" dirty="0"/>
                    </a:p>
                  </a:txBody>
                  <a:tcPr/>
                </a:tc>
              </a:tr>
              <a:tr h="684893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Рассчитать коэффициент нелинейной корреляции по формуле корреляционного отношения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2556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647700"/>
          </a:xfrm>
        </p:spPr>
        <p:txBody>
          <a:bodyPr/>
          <a:lstStyle/>
          <a:p>
            <a:pPr algn="ctr"/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477597"/>
              </p:ext>
            </p:extLst>
          </p:nvPr>
        </p:nvGraphicFramePr>
        <p:xfrm>
          <a:off x="1187624" y="476672"/>
          <a:ext cx="7488064" cy="6240746"/>
        </p:xfrm>
        <a:graphic>
          <a:graphicData uri="http://schemas.openxmlformats.org/drawingml/2006/table">
            <a:tbl>
              <a:tblPr firstRow="1" firstCol="1" bandRow="1"/>
              <a:tblGrid>
                <a:gridCol w="3744791"/>
                <a:gridCol w="3743273"/>
              </a:tblGrid>
              <a:tr h="16561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Рисунок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– Графическая форма линейной парной модели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19" marR="547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Рисунок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– Графическая форма гиперболической парной модели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19" marR="547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22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Рисунок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– Графическая форма показательной парной модели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19" marR="547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Рисунок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– Графическая форма степенной парной модели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19" marR="547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61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Рисунок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– Графическая форма логарифмической парной модели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19" marR="547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Рисунок 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– Графическая форма обратной парной модели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19" marR="547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076450" y="1500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87081430"/>
              </p:ext>
            </p:extLst>
          </p:nvPr>
        </p:nvGraphicFramePr>
        <p:xfrm>
          <a:off x="1547664" y="376238"/>
          <a:ext cx="2857500" cy="135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5033"/>
            <a:ext cx="2871787" cy="133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06" y="2276872"/>
            <a:ext cx="2944813" cy="167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691" y="2286703"/>
            <a:ext cx="3005137" cy="1663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74" y="4294188"/>
            <a:ext cx="2944813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94188"/>
            <a:ext cx="292100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68833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791369"/>
          </a:xfrm>
        </p:spPr>
        <p:txBody>
          <a:bodyPr/>
          <a:lstStyle/>
          <a:p>
            <a:pPr algn="ctr"/>
            <a:r>
              <a:rPr lang="ru-RU" sz="2400" b="1" dirty="0" smtClean="0"/>
              <a:t>Виды парных математических моделей</a:t>
            </a:r>
            <a:endParaRPr lang="ru-RU" sz="24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16582"/>
            <a:ext cx="8831272" cy="314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9969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7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0907"/>
          </a:xfrm>
        </p:spPr>
        <p:txBody>
          <a:bodyPr/>
          <a:lstStyle/>
          <a:p>
            <a:pPr algn="ctr"/>
            <a:r>
              <a:rPr lang="ru-RU" sz="2000" b="1" dirty="0" smtClean="0"/>
              <a:t>Задание на расчет парного нелинейного коэффициента корреляции </a:t>
            </a:r>
            <a:endParaRPr lang="ru-RU" sz="20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145676"/>
              </p:ext>
            </p:extLst>
          </p:nvPr>
        </p:nvGraphicFramePr>
        <p:xfrm>
          <a:off x="467544" y="908720"/>
          <a:ext cx="7031685" cy="4530724"/>
        </p:xfrm>
        <a:graphic>
          <a:graphicData uri="http://schemas.openxmlformats.org/drawingml/2006/table">
            <a:tbl>
              <a:tblPr/>
              <a:tblGrid>
                <a:gridCol w="845372"/>
                <a:gridCol w="941986"/>
                <a:gridCol w="1183521"/>
                <a:gridCol w="1014447"/>
                <a:gridCol w="1440152"/>
                <a:gridCol w="1606207"/>
              </a:tblGrid>
              <a:tr h="888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ВВП/душу населения, тыс. тенге (Y). Фактические значения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Занятое население, млн. чел (Х)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расчетные (теоретические)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(Y расч - Y средн факт)</a:t>
                      </a:r>
                      <a:r>
                        <a:rPr lang="ru-RU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(Y факт - Y средн факт)</a:t>
                      </a:r>
                      <a:r>
                        <a:rPr lang="ru-RU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1996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90,88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6,52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159,4008247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1997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109,05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6,47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149,7167102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1998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115,00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6,13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1999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135,08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6,11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2000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174,68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2001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218,77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6,70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2002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254,14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6,71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2003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309,34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6,99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2004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391,00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7,18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2005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501,13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7,26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2006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667,21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7,40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2007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829,87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7,63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2008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1024,18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7,86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2009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1056,80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2010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1336,47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8,11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2011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1665,10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8,30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2012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1807,05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8,51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2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2013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1967,49</a:t>
                      </a:r>
                    </a:p>
                  </a:txBody>
                  <a:tcPr marL="9061" marR="9061" marT="906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8,58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5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среднем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среднем</a:t>
                      </a:r>
                    </a:p>
                  </a:txBody>
                  <a:tcPr marL="9061" marR="9061" marT="90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среднем (дисперсия расчетных значений)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среднем (дисперсия фактических значений)</a:t>
                      </a:r>
                    </a:p>
                  </a:txBody>
                  <a:tcPr marL="9061" marR="9061" marT="9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66262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8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342875"/>
          </a:xfrm>
        </p:spPr>
        <p:txBody>
          <a:bodyPr/>
          <a:lstStyle/>
          <a:p>
            <a:pPr algn="ctr"/>
            <a:r>
              <a:rPr lang="ru-RU" sz="2000" b="1" dirty="0" smtClean="0"/>
              <a:t>Поле корреляции между ВВП/душу и количеством занятого населения  </a:t>
            </a:r>
            <a:endParaRPr lang="ru-RU" sz="2000" b="1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444421"/>
              </p:ext>
            </p:extLst>
          </p:nvPr>
        </p:nvGraphicFramePr>
        <p:xfrm>
          <a:off x="539552" y="1124744"/>
          <a:ext cx="813613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6033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9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088" y="332656"/>
            <a:ext cx="8229600" cy="414883"/>
          </a:xfrm>
        </p:spPr>
        <p:txBody>
          <a:bodyPr/>
          <a:lstStyle/>
          <a:p>
            <a:pPr lvl="0" algn="ctr"/>
            <a:r>
              <a:rPr lang="ru-RU" sz="1800" b="1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Корреляция между ранговыми переменными. Коэффициент корреляции Спирмена</a:t>
            </a:r>
            <a:r>
              <a:rPr lang="ru-RU" sz="1800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ru-RU" sz="1800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345961"/>
            <a:ext cx="77048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Коэффициент корреляции Спирмена (</a:t>
            </a:r>
            <a:r>
              <a:rPr lang="en-US" dirty="0" smtClean="0"/>
              <a:t>S) </a:t>
            </a:r>
            <a:r>
              <a:rPr lang="ru-RU" dirty="0" smtClean="0"/>
              <a:t>позволяет оценить степень связи между </a:t>
            </a:r>
            <a:r>
              <a:rPr lang="ru-RU" sz="2800" dirty="0" smtClean="0"/>
              <a:t>двумя</a:t>
            </a:r>
            <a:r>
              <a:rPr lang="ru-RU" dirty="0" smtClean="0"/>
              <a:t> </a:t>
            </a:r>
            <a:r>
              <a:rPr lang="ru-RU" sz="2800" dirty="0" smtClean="0"/>
              <a:t>ранговыми</a:t>
            </a:r>
            <a:r>
              <a:rPr lang="ru-RU" dirty="0" smtClean="0"/>
              <a:t> переменными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59818"/>
            <a:ext cx="6696744" cy="150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4221088"/>
            <a:ext cx="8298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Правило проставления рангов: лучшему качеству (приоритету) присваивается ранг 1 и т.д. Т.е. не всегда чем больше значение показателя, тем лучше.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368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675688" y="6453188"/>
            <a:ext cx="468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9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088" y="332656"/>
            <a:ext cx="8229600" cy="414883"/>
          </a:xfrm>
        </p:spPr>
        <p:txBody>
          <a:bodyPr/>
          <a:lstStyle/>
          <a:p>
            <a:pPr lvl="0" algn="ctr"/>
            <a:r>
              <a:rPr lang="ru-RU" sz="1800" b="1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Задание на расчет рангового коэффициента корреляции Спирмена</a:t>
            </a:r>
            <a:r>
              <a:rPr lang="ru-RU" sz="18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ru-RU" sz="1800" b="1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endParaRPr lang="ru-RU" sz="1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764704"/>
            <a:ext cx="82982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Задание:</a:t>
            </a:r>
          </a:p>
          <a:p>
            <a:r>
              <a:rPr lang="ru-RU" dirty="0" smtClean="0"/>
              <a:t>1) объединиться в пары;</a:t>
            </a:r>
          </a:p>
          <a:p>
            <a:r>
              <a:rPr lang="ru-RU" dirty="0" smtClean="0"/>
              <a:t>2) предположим, что вы являетесь руководителем компании и т.д. и занимаетесь подбором заместителя, но необходимо разработать критерии для отбора. Вы привлекаете к работе двух экспертов;</a:t>
            </a:r>
          </a:p>
          <a:p>
            <a:r>
              <a:rPr lang="ru-RU" dirty="0" smtClean="0"/>
              <a:t>3) экспертам необходимо разработать критерии для отбора (не менее 10) и записать их в таблицу, например: 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576396"/>
              </p:ext>
            </p:extLst>
          </p:nvPr>
        </p:nvGraphicFramePr>
        <p:xfrm>
          <a:off x="1412330" y="2708920"/>
          <a:ext cx="6408712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178"/>
                <a:gridCol w="1602178"/>
                <a:gridCol w="1602178"/>
                <a:gridCol w="16021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критерия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Ранг Эксперт 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Ранг Эксперт 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 разности рангов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коммуникабельность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креативность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высшего образования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604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Идея">
  <a:themeElements>
    <a:clrScheme name="Идея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Иде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дея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дея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дея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2955</TotalTime>
  <Words>779</Words>
  <Application>Microsoft Office PowerPoint</Application>
  <PresentationFormat>Экран (4:3)</PresentationFormat>
  <Paragraphs>330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Край</vt:lpstr>
      <vt:lpstr>Идея</vt:lpstr>
      <vt:lpstr> Лекция    на тему:   «Корреляционный анализ статистических данных»     </vt:lpstr>
      <vt:lpstr>Вопросы</vt:lpstr>
      <vt:lpstr>Назначение КА, виды коэффициентов корреляции. Интерпретация коэффициентов корреляции</vt:lpstr>
      <vt:lpstr>Парные коэффициенты корреляции показывают  тесноту и направление связи между двумя переменными (показателями) Особенность этих коэффициентов – не показывают связь в чистом виде, т.е. не учитывается влияние всех возможных других факторов.          </vt:lpstr>
      <vt:lpstr>    </vt:lpstr>
      <vt:lpstr>Этапы расчета парного нелинейного коэффициента корреляции </vt:lpstr>
      <vt:lpstr> </vt:lpstr>
      <vt:lpstr>Виды парных математических моделей</vt:lpstr>
      <vt:lpstr>Задание на расчет парного нелинейного коэффициента корреляции </vt:lpstr>
      <vt:lpstr>Поле корреляции между ВВП/душу и количеством занятого населения  </vt:lpstr>
      <vt:lpstr>Корреляция между ранговыми переменными. Коэффициент корреляции Спирмена </vt:lpstr>
      <vt:lpstr>Задание на расчет рангового коэффициента корреляции Спирмена 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ДИПЛОМНАЯ РАБОТА   На тему «……………»</dc:title>
  <dc:creator>.</dc:creator>
  <cp:lastModifiedBy>Alexey</cp:lastModifiedBy>
  <cp:revision>213</cp:revision>
  <cp:lastPrinted>2019-09-27T17:19:59Z</cp:lastPrinted>
  <dcterms:created xsi:type="dcterms:W3CDTF">2008-05-23T03:17:41Z</dcterms:created>
  <dcterms:modified xsi:type="dcterms:W3CDTF">2020-03-18T20:40:19Z</dcterms:modified>
</cp:coreProperties>
</file>